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80" r:id="rId1"/>
  </p:sldMasterIdLst>
  <p:notesMasterIdLst>
    <p:notesMasterId r:id="rId20"/>
  </p:notesMasterIdLst>
  <p:sldIdLst>
    <p:sldId id="272" r:id="rId2"/>
    <p:sldId id="256" r:id="rId3"/>
    <p:sldId id="257" r:id="rId4"/>
    <p:sldId id="258" r:id="rId5"/>
    <p:sldId id="259" r:id="rId6"/>
    <p:sldId id="260" r:id="rId7"/>
    <p:sldId id="271" r:id="rId8"/>
    <p:sldId id="266" r:id="rId9"/>
    <p:sldId id="267" r:id="rId10"/>
    <p:sldId id="261" r:id="rId11"/>
    <p:sldId id="264" r:id="rId12"/>
    <p:sldId id="270" r:id="rId13"/>
    <p:sldId id="268" r:id="rId14"/>
    <p:sldId id="269" r:id="rId15"/>
    <p:sldId id="265" r:id="rId16"/>
    <p:sldId id="262" r:id="rId17"/>
    <p:sldId id="263" r:id="rId18"/>
    <p:sldId id="273" r:id="rId19"/>
  </p:sldIdLst>
  <p:sldSz cx="14630400" cy="8229600"/>
  <p:notesSz cx="8229600" cy="14630400"/>
  <p:embeddedFontLs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Wingdings 3" panose="05040102010807070707" pitchFamily="18" charset="2"/>
      <p:regular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6172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61282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85469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9388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1756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77200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0689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76414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52088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8224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996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143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6747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60617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61597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1305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56300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8291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95689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614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2845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65268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55691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60729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151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4464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  <p:sldLayoutId id="2147483798" r:id="rId18"/>
    <p:sldLayoutId id="2147483799" r:id="rId19"/>
    <p:sldLayoutId id="2147483800" r:id="rId20"/>
    <p:sldLayoutId id="2147483801" r:id="rId21"/>
    <p:sldLayoutId id="2147483802" r:id="rId22"/>
    <p:sldLayoutId id="2147483803" r:id="rId23"/>
    <p:sldLayoutId id="2147483804" r:id="rId24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red sign with white text&#10;&#10;Description automatically generated">
            <a:extLst>
              <a:ext uri="{FF2B5EF4-FFF2-40B4-BE49-F238E27FC236}">
                <a16:creationId xmlns:a16="http://schemas.microsoft.com/office/drawing/2014/main" id="{F40825EA-ACCC-FA85-BF1A-23F823AA1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055" y="244331"/>
            <a:ext cx="7880684" cy="18978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767AEB1-3369-9EEE-ACDF-DDF2185937BE}"/>
              </a:ext>
            </a:extLst>
          </p:cNvPr>
          <p:cNvSpPr txBox="1"/>
          <p:nvPr/>
        </p:nvSpPr>
        <p:spPr>
          <a:xfrm>
            <a:off x="5162694" y="2531327"/>
            <a:ext cx="38988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highlight>
                  <a:srgbClr val="FF0000"/>
                </a:highlight>
              </a:rPr>
              <a:t>Project On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94D2D7-2BCF-96C7-519B-5C553A7F6704}"/>
              </a:ext>
            </a:extLst>
          </p:cNvPr>
          <p:cNvSpPr txBox="1"/>
          <p:nvPr/>
        </p:nvSpPr>
        <p:spPr>
          <a:xfrm>
            <a:off x="2518730" y="3454657"/>
            <a:ext cx="100238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highlight>
                  <a:srgbClr val="FFFF00"/>
                </a:highlight>
              </a:rPr>
              <a:t>Student Management System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13E955-25BD-38CE-9457-8A1D4E8576E4}"/>
              </a:ext>
            </a:extLst>
          </p:cNvPr>
          <p:cNvSpPr txBox="1"/>
          <p:nvPr/>
        </p:nvSpPr>
        <p:spPr>
          <a:xfrm>
            <a:off x="345025" y="5330984"/>
            <a:ext cx="749916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Submitted By:-</a:t>
            </a:r>
          </a:p>
          <a:p>
            <a:r>
              <a:rPr lang="en-US" sz="3200" b="1" dirty="0"/>
              <a:t>UID:- 23BCA10449(Ritesh Prasad Sah)</a:t>
            </a:r>
          </a:p>
          <a:p>
            <a:r>
              <a:rPr lang="en-US" sz="3200" b="1" dirty="0"/>
              <a:t>UID:- 23BCA10662(Mumtaj Ali)</a:t>
            </a:r>
          </a:p>
          <a:p>
            <a:r>
              <a:rPr lang="en-US" sz="3200" b="1" dirty="0"/>
              <a:t>UID:- 23BCA10751(</a:t>
            </a:r>
            <a:r>
              <a:rPr lang="en-US" sz="3200" b="1" dirty="0" err="1"/>
              <a:t>Shaurya</a:t>
            </a:r>
            <a:r>
              <a:rPr lang="en-US" sz="3200" b="1" dirty="0"/>
              <a:t> Singh)</a:t>
            </a:r>
          </a:p>
          <a:p>
            <a:r>
              <a:rPr lang="en-US" sz="3200" b="1" dirty="0"/>
              <a:t>Sec:- 23BCA7 “B”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883C1-812A-524C-5A8E-2C397E91441A}"/>
              </a:ext>
            </a:extLst>
          </p:cNvPr>
          <p:cNvSpPr txBox="1"/>
          <p:nvPr/>
        </p:nvSpPr>
        <p:spPr>
          <a:xfrm>
            <a:off x="8078227" y="5528099"/>
            <a:ext cx="620714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Submitted To:- Ms. Anika Garg</a:t>
            </a:r>
          </a:p>
          <a:p>
            <a:pPr algn="ctr"/>
            <a:r>
              <a:rPr lang="en-US" sz="3200" b="1" dirty="0"/>
              <a:t>(E12764)</a:t>
            </a:r>
          </a:p>
        </p:txBody>
      </p:sp>
    </p:spTree>
    <p:extLst>
      <p:ext uri="{BB962C8B-B14F-4D97-AF65-F5344CB8AC3E}">
        <p14:creationId xmlns:p14="http://schemas.microsoft.com/office/powerpoint/2010/main" val="3743719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521124" y="259456"/>
            <a:ext cx="7544038" cy="1344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highlight>
                  <a:srgbClr val="FF0000"/>
                </a:highlight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Admin View Functionality</a:t>
            </a:r>
            <a:endParaRPr lang="en-US" sz="4200" dirty="0">
              <a:highlight>
                <a:srgbClr val="FF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873722" y="1384908"/>
            <a:ext cx="514231" cy="51423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054816" y="1480635"/>
            <a:ext cx="15204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1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616434" y="1384908"/>
            <a:ext cx="2915126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Student Management</a:t>
            </a:r>
            <a:endParaRPr lang="en-US" sz="2100" dirty="0">
              <a:solidFill>
                <a:schemeClr val="bg1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616434" y="2194176"/>
            <a:ext cx="2915126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Allow administrators to add, delete, and modify student records.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787551" y="3075979"/>
            <a:ext cx="514231" cy="51423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917329" y="3171706"/>
            <a:ext cx="254675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2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1530263" y="3075979"/>
            <a:ext cx="2915126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Attendance Tracking</a:t>
            </a:r>
            <a:endParaRPr lang="en-US" sz="2100" dirty="0">
              <a:solidFill>
                <a:schemeClr val="bg1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1530263" y="3885247"/>
            <a:ext cx="2915126" cy="1463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Provide tools to record attendance, generate reports, and analyze attendance patterns.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872425" y="4750778"/>
            <a:ext cx="514231" cy="51423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999822" y="4846504"/>
            <a:ext cx="259437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3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615137" y="4750778"/>
            <a:ext cx="2915126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System Configuration</a:t>
            </a:r>
            <a:endParaRPr lang="en-US" sz="2100" dirty="0">
              <a:solidFill>
                <a:schemeClr val="bg1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615137" y="5560046"/>
            <a:ext cx="2915126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Enable administrators to customize system settings and preferences.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10884506" y="6424142"/>
            <a:ext cx="514231" cy="51423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11012022" y="6519868"/>
            <a:ext cx="259199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4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11627218" y="6424142"/>
            <a:ext cx="2755463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User Permissions</a:t>
            </a:r>
            <a:endParaRPr lang="en-US" sz="2100" dirty="0">
              <a:solidFill>
                <a:schemeClr val="bg1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1627218" y="6897296"/>
            <a:ext cx="2915126" cy="1463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Implement role-based access control to restrict specific functionalities to administrators.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30FD794-8B50-9282-0465-4F60E0CAE95F}"/>
              </a:ext>
            </a:extLst>
          </p:cNvPr>
          <p:cNvSpPr/>
          <p:nvPr/>
        </p:nvSpPr>
        <p:spPr>
          <a:xfrm>
            <a:off x="7193913" y="6425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erson sitting at a desk with a few icons on it&#10;&#10;Description automatically generated">
            <a:extLst>
              <a:ext uri="{FF2B5EF4-FFF2-40B4-BE49-F238E27FC236}">
                <a16:creationId xmlns:a16="http://schemas.microsoft.com/office/drawing/2014/main" id="{DDBE04D4-7D95-4182-695D-C8C8674B7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5788" y="132347"/>
            <a:ext cx="7629701" cy="80908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193912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29067" y="458064"/>
            <a:ext cx="7595949" cy="13008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chemeClr val="bg1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Student Database Management</a:t>
            </a:r>
            <a:endParaRPr lang="en-US" sz="4050" dirty="0">
              <a:solidFill>
                <a:schemeClr val="bg1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868245" y="2088225"/>
            <a:ext cx="6762155" cy="5383530"/>
          </a:xfrm>
          <a:prstGeom prst="roundRect">
            <a:avLst>
              <a:gd name="adj" fmla="val 61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883485" y="2089544"/>
            <a:ext cx="6839689" cy="5742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089345" y="2215274"/>
            <a:ext cx="2680678" cy="234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Function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1883510" y="2215274"/>
            <a:ext cx="2680678" cy="234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Description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868245" y="2709383"/>
            <a:ext cx="6695943" cy="165034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089345" y="2849639"/>
            <a:ext cx="2680678" cy="234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Add Student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1883510" y="2849639"/>
            <a:ext cx="2680678" cy="9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Create a new entry in the database for a student, storing details like name, roll number, and contact information.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868244" y="4405310"/>
            <a:ext cx="6990755" cy="165034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089345" y="4545565"/>
            <a:ext cx="2680678" cy="234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Update Student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1883510" y="4545565"/>
            <a:ext cx="2680678" cy="9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Modify existing student data, allowing administrators to update personal details, course enrollment, and other information.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7868245" y="6101236"/>
            <a:ext cx="6762155" cy="13705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089345" y="6241491"/>
            <a:ext cx="2680678" cy="234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Delete Student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1883510" y="6241492"/>
            <a:ext cx="2680678" cy="703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Remove a student record from the database, ensuring data integrity and consistency.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E37429-C0C5-6324-BAC4-1DCC38FC9199}"/>
              </a:ext>
            </a:extLst>
          </p:cNvPr>
          <p:cNvSpPr/>
          <p:nvPr/>
        </p:nvSpPr>
        <p:spPr>
          <a:xfrm>
            <a:off x="7193913" y="6425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889" y="28813"/>
            <a:ext cx="6869511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2527" y="482561"/>
            <a:ext cx="67034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highlight>
                  <a:srgbClr val="00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Delete All Student Screen</a:t>
            </a:r>
            <a:endParaRPr lang="en-US" sz="4450" dirty="0">
              <a:highlight>
                <a:srgbClr val="00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567464"/>
            <a:ext cx="7556421" cy="4143613"/>
          </a:xfrm>
          <a:prstGeom prst="roundRect">
            <a:avLst>
              <a:gd name="adj" fmla="val 229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0" y="2214137"/>
            <a:ext cx="7193913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26814" y="2357845"/>
            <a:ext cx="316058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Confirm Deletion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4001214" y="2357845"/>
            <a:ext cx="316058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A prompt appears, asking the admin to confirm the deletion of all student data.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0" y="3590261"/>
            <a:ext cx="7193913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26814" y="3733970"/>
            <a:ext cx="316058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Data Removal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001214" y="3733970"/>
            <a:ext cx="316058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If confirmed, the system securely removes all student records from the database.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0" y="4966385"/>
            <a:ext cx="7193913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226814" y="5110094"/>
            <a:ext cx="316058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Confirmation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001214" y="5110094"/>
            <a:ext cx="316058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A notification appears, informing the admin of the successful deletion of all student data.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31631-24E7-7FEE-5283-19D1CB1F0523}"/>
              </a:ext>
            </a:extLst>
          </p:cNvPr>
          <p:cNvSpPr/>
          <p:nvPr/>
        </p:nvSpPr>
        <p:spPr>
          <a:xfrm>
            <a:off x="7193913" y="6425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75471" y="373092"/>
            <a:ext cx="7422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highlight>
                  <a:srgbClr val="00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Student Registration Screen</a:t>
            </a:r>
            <a:endParaRPr lang="en-US" sz="4450" dirty="0">
              <a:highlight>
                <a:srgbClr val="00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220207" y="1907619"/>
            <a:ext cx="30480" cy="5463183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8460118" y="240268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980296" y="21627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169010" y="2247781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1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9482984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Fill Form</a:t>
            </a:r>
            <a:endParaRPr lang="en-US" sz="22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857013" y="2780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Students fill out the registration form with their personal details and choose a secure password.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8460118" y="42993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980296" y="40594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175437" y="4181236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2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9482984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Submit Form</a:t>
            </a:r>
            <a:endParaRPr lang="en-US" sz="22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953594" y="4748331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After reviewing the submitted information, students submit the form to complete the registration process.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8449283" y="616528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980296" y="59561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8138649" y="6041112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3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9482984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Confirmation</a:t>
            </a:r>
            <a:endParaRPr lang="en-US" sz="22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9482984" y="664499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system validates the submitted data and displays a confirmation message upon successful registration.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C3453D-7401-7C20-8F2F-80FB1525FC00}"/>
              </a:ext>
            </a:extLst>
          </p:cNvPr>
          <p:cNvSpPr/>
          <p:nvPr/>
        </p:nvSpPr>
        <p:spPr>
          <a:xfrm>
            <a:off x="7193913" y="6425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screenshot of a computer&#10;&#10;Description automatically generated">
            <a:extLst>
              <a:ext uri="{FF2B5EF4-FFF2-40B4-BE49-F238E27FC236}">
                <a16:creationId xmlns:a16="http://schemas.microsoft.com/office/drawing/2014/main" id="{1D2E4914-1108-ACAE-63B1-D52F14AB1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7193913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986391" y="3186291"/>
            <a:ext cx="69976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highlight>
                  <a:srgbClr val="FF00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Registered Student Screen</a:t>
            </a:r>
            <a:endParaRPr lang="en-US" sz="4450" dirty="0">
              <a:highlight>
                <a:srgbClr val="FF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8891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Student Profile</a:t>
            </a:r>
            <a:endParaRPr lang="en-US" sz="22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93790" y="5973128"/>
            <a:ext cx="30054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Displays the registered student's profile, including their unique ID, name, email, and registration date.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468891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Edit Profile</a:t>
            </a:r>
            <a:endParaRPr lang="en-US" sz="22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139446" y="5973128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Allows students to update their personal information, such as name, email, and password.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468891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System Settings</a:t>
            </a:r>
            <a:endParaRPr lang="en-US" sz="22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485221" y="5973128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Enables students to manage their account settings, such as privacy preferences and notification settings.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4688919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Exit</a:t>
            </a:r>
            <a:endParaRPr lang="en-US" sz="22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0830997" y="5973128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Provides an option for students to securely logout from the system and end their session.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 descr="A screen shot of a computer&#10;&#10;Description automatically generated">
            <a:extLst>
              <a:ext uri="{FF2B5EF4-FFF2-40B4-BE49-F238E27FC236}">
                <a16:creationId xmlns:a16="http://schemas.microsoft.com/office/drawing/2014/main" id="{91D359A9-33A6-72FD-B81D-16605858A7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-81739"/>
            <a:ext cx="14630400" cy="28352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703" y="560427"/>
            <a:ext cx="7717393" cy="1198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Attendance Tracking and Reporting</a:t>
            </a:r>
            <a:endParaRPr lang="en-US" sz="3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703" y="2065020"/>
            <a:ext cx="509468" cy="5094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9703" y="2778204"/>
            <a:ext cx="2397681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Date and Time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99703" y="3200162"/>
            <a:ext cx="7717393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The system will record the date and time of each attendance entry.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9703" y="4137660"/>
            <a:ext cx="509468" cy="5094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99703" y="4850844"/>
            <a:ext cx="2397681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Presence Status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99703" y="5272802"/>
            <a:ext cx="7717393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Each student will be marked as present or absent for each attendance record.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9703" y="6210300"/>
            <a:ext cx="509468" cy="5094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99703" y="6923484"/>
            <a:ext cx="3178850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Reports and Analytics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99703" y="7345442"/>
            <a:ext cx="7717393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Generate attendance reports, analyze attendance patterns, and identify potential trends.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826193"/>
            <a:ext cx="907768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Student View Functionality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37724" y="4889182"/>
            <a:ext cx="4158734" cy="2506266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77039" y="51284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View Profile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77039" y="5624036"/>
            <a:ext cx="368010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Allow students to access and update their personal information, including name, contact details, and academic records.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35773" y="4889182"/>
            <a:ext cx="4158734" cy="2506266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475089" y="5128498"/>
            <a:ext cx="31319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Check Attendance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75089" y="5624036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Enable students to view their attendance records and track their attendance history.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9633823" y="4889182"/>
            <a:ext cx="4158734" cy="2506266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873139" y="5128498"/>
            <a:ext cx="368010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Access Course Materials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873139" y="5975985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Provide a platform for students to access course syllabi, lecture notes, and assignments.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B36AD11-1FB0-2535-72C3-D56B4448E8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241" y="0"/>
            <a:ext cx="11761370" cy="299216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1405" y="701040"/>
            <a:ext cx="7621191" cy="1279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Student Login and Credential Verification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05" y="2307193"/>
            <a:ext cx="1087755" cy="17404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75391" y="2524720"/>
            <a:ext cx="3845243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Username and Password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175391" y="2975134"/>
            <a:ext cx="6207204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Students will use their unique usernames and passwords to access the system.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05" y="4047649"/>
            <a:ext cx="1087755" cy="17404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75391" y="4265176"/>
            <a:ext cx="2734747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Database Lookup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175391" y="4715589"/>
            <a:ext cx="6207204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The system will verify entered credentials against the student database.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405" y="5788104"/>
            <a:ext cx="1087755" cy="17404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75391" y="6005632"/>
            <a:ext cx="255960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Access Granted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175391" y="6456045"/>
            <a:ext cx="6207204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Upon successful verification, the system will grant access to the corresponding student view.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 descr="A screenshot of a computer&#10;&#10;Description automatically generated">
            <a:extLst>
              <a:ext uri="{FF2B5EF4-FFF2-40B4-BE49-F238E27FC236}">
                <a16:creationId xmlns:a16="http://schemas.microsoft.com/office/drawing/2014/main" id="{4EF03EA2-BE0E-6BE2-86B0-35A7303401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595" y="0"/>
            <a:ext cx="6247805" cy="82296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B88D35-AFDC-C0A7-9745-8B8789A2E5D6}"/>
              </a:ext>
            </a:extLst>
          </p:cNvPr>
          <p:cNvSpPr/>
          <p:nvPr/>
        </p:nvSpPr>
        <p:spPr>
          <a:xfrm>
            <a:off x="2002466" y="3778984"/>
            <a:ext cx="953581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rgbClr val="FFFF00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Grinning Face With Sweat Emoji">
                <a:extLst>
                  <a:ext uri="{FF2B5EF4-FFF2-40B4-BE49-F238E27FC236}">
                    <a16:creationId xmlns:a16="http://schemas.microsoft.com/office/drawing/2014/main" id="{DB8AEF1D-EEDC-1A40-CD5C-C33D974355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86283332"/>
                  </p:ext>
                </p:extLst>
              </p:nvPr>
            </p:nvGraphicFramePr>
            <p:xfrm>
              <a:off x="9291579" y="2045835"/>
              <a:ext cx="3504389" cy="346629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04389" cy="3466299"/>
                    </a:xfrm>
                    <a:prstGeom prst="rect">
                      <a:avLst/>
                    </a:prstGeom>
                  </am3d:spPr>
                  <am3d:camera>
                    <am3d:pos x="0" y="0" z="792977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1418" d="1000000"/>
                    <am3d:preTrans dx="-64" dy="-17275846" dz="-649614"/>
                    <am3d:scale>
                      <am3d:sx n="1000000" d="1000000"/>
                      <am3d:sy n="1000000" d="1000000"/>
                      <am3d:sz n="1000000" d="1000000"/>
                    </am3d:scale>
                    <am3d:rot ax="71443" ay="-1024215" az="-209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34218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Grinning Face With Sweat Emoji">
                <a:extLst>
                  <a:ext uri="{FF2B5EF4-FFF2-40B4-BE49-F238E27FC236}">
                    <a16:creationId xmlns:a16="http://schemas.microsoft.com/office/drawing/2014/main" id="{DB8AEF1D-EEDC-1A40-CD5C-C33D974355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91579" y="2045835"/>
                <a:ext cx="3504389" cy="34662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3927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2"/>
            <a:ext cx="4844414" cy="502597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6"/>
            <a:ext cx="1826894" cy="2838544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4" y="0"/>
            <a:ext cx="1924064" cy="136968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3" y="7315200"/>
            <a:ext cx="1192481" cy="9144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 0"/>
          <p:cNvSpPr/>
          <p:nvPr/>
        </p:nvSpPr>
        <p:spPr>
          <a:xfrm>
            <a:off x="775334" y="543261"/>
            <a:ext cx="5757811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Bef>
                <a:spcPct val="0"/>
              </a:spcBef>
              <a:spcAft>
                <a:spcPts val="600"/>
              </a:spcAft>
            </a:pPr>
            <a:r>
              <a:rPr lang="en-US" sz="39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Student Management System in C++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7FF9F1B-2FE4-4C47-AE86-61AF9A0A5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11540" y="0"/>
            <a:ext cx="731886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24">
            <a:extLst>
              <a:ext uri="{FF2B5EF4-FFF2-40B4-BE49-F238E27FC236}">
                <a16:creationId xmlns:a16="http://schemas.microsoft.com/office/drawing/2014/main" id="{1A2AE32A-13F5-4BB2-B882-CD31344A6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93098" y="581558"/>
            <a:ext cx="6156245" cy="6887024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 w="12700">
            <a:solidFill>
              <a:schemeClr val="tx2">
                <a:lumMod val="75000"/>
              </a:schemeClr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339C689-80E0-4CF1-953E-9AFC4672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30937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Text 1"/>
          <p:cNvSpPr/>
          <p:nvPr/>
        </p:nvSpPr>
        <p:spPr>
          <a:xfrm>
            <a:off x="775335" y="2463501"/>
            <a:ext cx="5757211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>
                <a:latin typeface="+mj-lt"/>
                <a:ea typeface="+mj-ea"/>
                <a:cs typeface="+mj-cs"/>
              </a:rPr>
              <a:t>A student management system is a software application designed to streamline various administrative tasks associated with managing student data. It enables efficient tracking of student information, academic records, attendance, and other relevant details.</a:t>
            </a:r>
          </a:p>
        </p:txBody>
      </p:sp>
      <p:pic>
        <p:nvPicPr>
          <p:cNvPr id="3" name="Image 1"/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8208491" y="2011680"/>
            <a:ext cx="5525458" cy="4475748"/>
          </a:xfrm>
          <a:prstGeom prst="rect">
            <a:avLst/>
          </a:prstGeom>
          <a:effectLst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B36F74F-B65D-7D97-0B45-E87216AF4FC2}"/>
              </a:ext>
            </a:extLst>
          </p:cNvPr>
          <p:cNvSpPr/>
          <p:nvPr/>
        </p:nvSpPr>
        <p:spPr>
          <a:xfrm>
            <a:off x="7311540" y="0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793790" y="16255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Core Modules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-7382" y="2594347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44604" y="2877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Student Module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44604" y="336825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Handles student registration, enrollment, and profile management.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3774311" y="2618116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4405521" y="28906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Admin Module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4029521" y="3245024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Manages Student Details. Student Registration, Delete records, </a:t>
            </a:r>
            <a:r>
              <a:rPr lang="en-US" sz="1750" dirty="0" err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modify,etc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50986" y="4934069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02973" y="5160883"/>
            <a:ext cx="28601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Attendance Module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415824" y="5651302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Tracks student attendance records and generates reports.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3836368" y="5037755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4467579" y="51828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Student Login Module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4467579" y="56732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Facilitates exam scheduling, grading, and result analysis.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3B74C2-AEEB-8A17-F54D-8AA399BCCC80}"/>
              </a:ext>
            </a:extLst>
          </p:cNvPr>
          <p:cNvSpPr/>
          <p:nvPr/>
        </p:nvSpPr>
        <p:spPr>
          <a:xfrm>
            <a:off x="7454340" y="-5669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diagram of a student management software&#10;&#10;Description automatically generated">
            <a:extLst>
              <a:ext uri="{FF2B5EF4-FFF2-40B4-BE49-F238E27FC236}">
                <a16:creationId xmlns:a16="http://schemas.microsoft.com/office/drawing/2014/main" id="{6D52DBE8-C54A-6E5B-C097-A80DFFD3C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306" y="1709261"/>
            <a:ext cx="6667500" cy="4181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240632" y="521760"/>
            <a:ext cx="6751551" cy="673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97B8FF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Data Structures and Algorithms</a:t>
            </a: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570488" y="1941103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32554" y="2021886"/>
            <a:ext cx="136803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1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270575" y="1941103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Arrays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270575" y="2406876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Used to store student records, course details, and other lists of data.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3"/>
          <p:cNvSpPr/>
          <p:nvPr/>
        </p:nvSpPr>
        <p:spPr>
          <a:xfrm>
            <a:off x="570488" y="5871124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707409" y="5951849"/>
            <a:ext cx="210741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4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5"/>
          <p:cNvSpPr/>
          <p:nvPr/>
        </p:nvSpPr>
        <p:spPr>
          <a:xfrm>
            <a:off x="1270575" y="5871124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Trees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1270575" y="6336897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Used for organizing and searching hierarchical data, such as course hierarchies or student enrollment records.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5">
            <a:extLst>
              <a:ext uri="{FF2B5EF4-FFF2-40B4-BE49-F238E27FC236}">
                <a16:creationId xmlns:a16="http://schemas.microsoft.com/office/drawing/2014/main" id="{0C1DC87F-C075-A9E9-3E75-CE7521E39270}"/>
              </a:ext>
            </a:extLst>
          </p:cNvPr>
          <p:cNvSpPr/>
          <p:nvPr/>
        </p:nvSpPr>
        <p:spPr>
          <a:xfrm>
            <a:off x="538639" y="3096486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6">
            <a:extLst>
              <a:ext uri="{FF2B5EF4-FFF2-40B4-BE49-F238E27FC236}">
                <a16:creationId xmlns:a16="http://schemas.microsoft.com/office/drawing/2014/main" id="{A5C9568A-0038-A40F-89AF-2E9E710B8605}"/>
              </a:ext>
            </a:extLst>
          </p:cNvPr>
          <p:cNvSpPr/>
          <p:nvPr/>
        </p:nvSpPr>
        <p:spPr>
          <a:xfrm>
            <a:off x="680323" y="3177211"/>
            <a:ext cx="201335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2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7">
            <a:extLst>
              <a:ext uri="{FF2B5EF4-FFF2-40B4-BE49-F238E27FC236}">
                <a16:creationId xmlns:a16="http://schemas.microsoft.com/office/drawing/2014/main" id="{3E750F30-4A69-7E28-6C58-243C36ADCFBC}"/>
              </a:ext>
            </a:extLst>
          </p:cNvPr>
          <p:cNvSpPr/>
          <p:nvPr/>
        </p:nvSpPr>
        <p:spPr>
          <a:xfrm>
            <a:off x="1238726" y="3096486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Linked Lists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8">
            <a:extLst>
              <a:ext uri="{FF2B5EF4-FFF2-40B4-BE49-F238E27FC236}">
                <a16:creationId xmlns:a16="http://schemas.microsoft.com/office/drawing/2014/main" id="{25E7FD18-1566-583D-D895-0E21B707E948}"/>
              </a:ext>
            </a:extLst>
          </p:cNvPr>
          <p:cNvSpPr/>
          <p:nvPr/>
        </p:nvSpPr>
        <p:spPr>
          <a:xfrm>
            <a:off x="1238726" y="3562259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Provide flexibility for dynamic data management, such as student enrollment and course registration.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Shape 9">
            <a:extLst>
              <a:ext uri="{FF2B5EF4-FFF2-40B4-BE49-F238E27FC236}">
                <a16:creationId xmlns:a16="http://schemas.microsoft.com/office/drawing/2014/main" id="{C50BD218-CFB0-BD82-5A9F-639ADE11FAAC}"/>
              </a:ext>
            </a:extLst>
          </p:cNvPr>
          <p:cNvSpPr/>
          <p:nvPr/>
        </p:nvSpPr>
        <p:spPr>
          <a:xfrm>
            <a:off x="538639" y="4322537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10">
            <a:extLst>
              <a:ext uri="{FF2B5EF4-FFF2-40B4-BE49-F238E27FC236}">
                <a16:creationId xmlns:a16="http://schemas.microsoft.com/office/drawing/2014/main" id="{4F9C1E0E-ECE9-84B5-9A4C-066239E6309C}"/>
              </a:ext>
            </a:extLst>
          </p:cNvPr>
          <p:cNvSpPr/>
          <p:nvPr/>
        </p:nvSpPr>
        <p:spPr>
          <a:xfrm>
            <a:off x="680799" y="4403262"/>
            <a:ext cx="200382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3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11">
            <a:extLst>
              <a:ext uri="{FF2B5EF4-FFF2-40B4-BE49-F238E27FC236}">
                <a16:creationId xmlns:a16="http://schemas.microsoft.com/office/drawing/2014/main" id="{C930732C-0B5F-195A-7A92-E3FD7467FE12}"/>
              </a:ext>
            </a:extLst>
          </p:cNvPr>
          <p:cNvSpPr/>
          <p:nvPr/>
        </p:nvSpPr>
        <p:spPr>
          <a:xfrm>
            <a:off x="1238726" y="4322537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Hash Tables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12">
            <a:extLst>
              <a:ext uri="{FF2B5EF4-FFF2-40B4-BE49-F238E27FC236}">
                <a16:creationId xmlns:a16="http://schemas.microsoft.com/office/drawing/2014/main" id="{9523F634-9988-B77F-B32C-9E6F59C6E917}"/>
              </a:ext>
            </a:extLst>
          </p:cNvPr>
          <p:cNvSpPr/>
          <p:nvPr/>
        </p:nvSpPr>
        <p:spPr>
          <a:xfrm>
            <a:off x="1238726" y="4788310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Enable efficient retrieval of student or course data based on unique identifiers.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Picture 29" descr="A diagram of a link between two different blue squares&#10;&#10;Description automatically generated with medium confidence">
            <a:extLst>
              <a:ext uri="{FF2B5EF4-FFF2-40B4-BE49-F238E27FC236}">
                <a16:creationId xmlns:a16="http://schemas.microsoft.com/office/drawing/2014/main" id="{FCB8E058-00FC-D043-EFB8-4B1B386FD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735" y="156271"/>
            <a:ext cx="6537940" cy="3906253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152BF125-24BC-7091-1925-4CDAF93581DC}"/>
              </a:ext>
            </a:extLst>
          </p:cNvPr>
          <p:cNvSpPr/>
          <p:nvPr/>
        </p:nvSpPr>
        <p:spPr>
          <a:xfrm>
            <a:off x="7129104" y="12612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A diagram of a diagram&#10;&#10;Description automatically generated">
            <a:extLst>
              <a:ext uri="{FF2B5EF4-FFF2-40B4-BE49-F238E27FC236}">
                <a16:creationId xmlns:a16="http://schemas.microsoft.com/office/drawing/2014/main" id="{315F38AC-8F86-49DB-4F49-DD8F51E855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584" y="4403262"/>
            <a:ext cx="6506090" cy="35191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301079" y="689849"/>
            <a:ext cx="6882977" cy="1249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Implementation and Deployment</a:t>
            </a:r>
            <a:endParaRPr lang="en-US" sz="3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988457" y="2285167"/>
            <a:ext cx="22860" cy="5208865"/>
          </a:xfrm>
          <a:prstGeom prst="roundRect">
            <a:avLst>
              <a:gd name="adj" fmla="val 131229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1201995" y="2723555"/>
            <a:ext cx="699968" cy="22860"/>
          </a:xfrm>
          <a:prstGeom prst="roundRect">
            <a:avLst>
              <a:gd name="adj" fmla="val 131229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774918" y="2510076"/>
            <a:ext cx="449937" cy="449937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936367" y="2584966"/>
            <a:ext cx="126921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1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2099786" y="2485073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Design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2099786" y="2917507"/>
            <a:ext cx="6344245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Planning the system architecture and defining core modules.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1201995" y="4075748"/>
            <a:ext cx="699968" cy="22860"/>
          </a:xfrm>
          <a:prstGeom prst="roundRect">
            <a:avLst>
              <a:gd name="adj" fmla="val 131229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774918" y="3862268"/>
            <a:ext cx="449937" cy="449937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906363" y="3937159"/>
            <a:ext cx="186928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2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2099786" y="3837265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Coding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2099786" y="4269700"/>
            <a:ext cx="6344245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Implementing the system using C++ programming language.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2"/>
          <p:cNvSpPr/>
          <p:nvPr/>
        </p:nvSpPr>
        <p:spPr>
          <a:xfrm>
            <a:off x="1201995" y="5427940"/>
            <a:ext cx="699968" cy="22860"/>
          </a:xfrm>
          <a:prstGeom prst="roundRect">
            <a:avLst>
              <a:gd name="adj" fmla="val 131229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3"/>
          <p:cNvSpPr/>
          <p:nvPr/>
        </p:nvSpPr>
        <p:spPr>
          <a:xfrm>
            <a:off x="774918" y="5214461"/>
            <a:ext cx="449937" cy="449937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906840" y="5289352"/>
            <a:ext cx="185976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3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5"/>
          <p:cNvSpPr/>
          <p:nvPr/>
        </p:nvSpPr>
        <p:spPr>
          <a:xfrm>
            <a:off x="2099786" y="5189458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Testing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2099786" y="5621893"/>
            <a:ext cx="6344245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Verifying system functionality and ensuring accuracy.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17"/>
          <p:cNvSpPr/>
          <p:nvPr/>
        </p:nvSpPr>
        <p:spPr>
          <a:xfrm>
            <a:off x="1201995" y="6780133"/>
            <a:ext cx="699968" cy="22860"/>
          </a:xfrm>
          <a:prstGeom prst="roundRect">
            <a:avLst>
              <a:gd name="adj" fmla="val 131229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Shape 18"/>
          <p:cNvSpPr/>
          <p:nvPr/>
        </p:nvSpPr>
        <p:spPr>
          <a:xfrm>
            <a:off x="774918" y="6566654"/>
            <a:ext cx="449937" cy="449937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19"/>
          <p:cNvSpPr/>
          <p:nvPr/>
        </p:nvSpPr>
        <p:spPr>
          <a:xfrm>
            <a:off x="902077" y="6641544"/>
            <a:ext cx="195620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4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0"/>
          <p:cNvSpPr/>
          <p:nvPr/>
        </p:nvSpPr>
        <p:spPr>
          <a:xfrm>
            <a:off x="2099786" y="6541651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Deployment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1"/>
          <p:cNvSpPr/>
          <p:nvPr/>
        </p:nvSpPr>
        <p:spPr>
          <a:xfrm>
            <a:off x="2099786" y="6974086"/>
            <a:ext cx="6344245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Installing and configuring the system on the target environment.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7" name="Picture 26" descr="A school system with icons and text&#10;&#10;Description automatically generated with medium confidence">
            <a:extLst>
              <a:ext uri="{FF2B5EF4-FFF2-40B4-BE49-F238E27FC236}">
                <a16:creationId xmlns:a16="http://schemas.microsoft.com/office/drawing/2014/main" id="{A790EA59-379F-7D40-5763-BCFB54B0D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8646" y="35004"/>
            <a:ext cx="7155247" cy="82296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5D9CFF65-0727-B38A-1773-B81B685C0F34}"/>
              </a:ext>
            </a:extLst>
          </p:cNvPr>
          <p:cNvSpPr/>
          <p:nvPr/>
        </p:nvSpPr>
        <p:spPr>
          <a:xfrm>
            <a:off x="7167088" y="0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9221" y="477447"/>
            <a:ext cx="645487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Project Setup and Structure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26186" y="1493492"/>
            <a:ext cx="281892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File Organization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870980" y="1863998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The project will be structured with multiple files, separating different functionalities for better organization and maintainability.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62887" y="345241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Classes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480817" y="3921706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We will define classes to encapsulate data and functionalities related to students, administrators, attendance, and other features.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39221" y="56713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Headers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480817" y="607531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Times New Roman" panose="02020603050405020304" pitchFamily="18" charset="0"/>
                <a:ea typeface="Cabin" pitchFamily="34" charset="-122"/>
                <a:cs typeface="Times New Roman" panose="02020603050405020304" pitchFamily="18" charset="0"/>
              </a:rPr>
              <a:t>Header files will contain function declarations and class definitions, promoting code reusability and modularity.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A27455-878A-0254-4091-51571EE262F3}"/>
              </a:ext>
            </a:extLst>
          </p:cNvPr>
          <p:cNvSpPr/>
          <p:nvPr/>
        </p:nvSpPr>
        <p:spPr>
          <a:xfrm>
            <a:off x="6950613" y="0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4CBFA742-0D87-87CD-2F13-7DD32F96A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171" y="0"/>
            <a:ext cx="7098229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98" y="3629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Main Screen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317598" y="1493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accent1">
                    <a:lumMod val="40000"/>
                    <a:lumOff val="60000"/>
                  </a:schemeClr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Navigation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354812" y="2069246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Main Screen provides a clear and intuitive navigation system for students and administrators.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31539" y="35352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accent1">
                    <a:lumMod val="40000"/>
                    <a:lumOff val="60000"/>
                  </a:schemeClr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User Access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354812" y="4207662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It allows users to easily access either the Admin Login or Student Login screens.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231538" y="53084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accent1">
                    <a:lumMod val="40000"/>
                    <a:lumOff val="60000"/>
                  </a:schemeClr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System Information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354812" y="597408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It displays general information about the system, such as its version and purpose.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725CDF-EDCE-474C-A529-4A7BB4867A67}"/>
              </a:ext>
            </a:extLst>
          </p:cNvPr>
          <p:cNvSpPr/>
          <p:nvPr/>
        </p:nvSpPr>
        <p:spPr>
          <a:xfrm>
            <a:off x="7099103" y="0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CF597070-A227-DE2E-9876-7D9695B6E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661" y="0"/>
            <a:ext cx="6949739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18031" y="6624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highlight>
                  <a:srgbClr val="00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Admin Login Screen</a:t>
            </a:r>
            <a:endParaRPr lang="en-US" sz="4450" dirty="0">
              <a:highlight>
                <a:srgbClr val="00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2632" y="2654903"/>
            <a:ext cx="3325807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37067" y="2889337"/>
            <a:ext cx="25729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Username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37067" y="3379755"/>
            <a:ext cx="2900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username field requires the admin's unique identifier, ensuring authorized access.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3453795" y="2630699"/>
            <a:ext cx="3325807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3688229" y="28651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Password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3688229" y="335555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password field protects sensitive data with a strong password input field.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7899" y="5364467"/>
            <a:ext cx="6066175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292333" y="5598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Login 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292333" y="6089320"/>
            <a:ext cx="54106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Once the username and password are entered, then press Enter to login initiates authentication.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C2BD4A-ADE5-778D-AD80-D91C15DDFB8C}"/>
              </a:ext>
            </a:extLst>
          </p:cNvPr>
          <p:cNvSpPr/>
          <p:nvPr/>
        </p:nvSpPr>
        <p:spPr>
          <a:xfrm>
            <a:off x="7141638" y="0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3ADE3290-F2BB-358D-7EBF-0C3E148B3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3196" y="0"/>
            <a:ext cx="6907204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18216" y="251411"/>
            <a:ext cx="5168146" cy="6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31971"/>
                </a:solidFill>
                <a:highlight>
                  <a:srgbClr val="80808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Admin View Screen</a:t>
            </a:r>
            <a:endParaRPr lang="en-US" sz="4050" dirty="0">
              <a:highlight>
                <a:srgbClr val="80808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96097" y="1527959"/>
            <a:ext cx="465058" cy="465058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368142" y="1605469"/>
            <a:ext cx="120968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67847" y="1527959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Student List</a:t>
            </a:r>
            <a:endParaRPr lang="en-US" sz="20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67847" y="1974801"/>
            <a:ext cx="5816560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Provides a comprehensive list of all registered students, displaying key information such as name, ID, and registration date.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96096" y="3148622"/>
            <a:ext cx="465058" cy="465058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339328" y="3226132"/>
            <a:ext cx="178594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2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67847" y="3148622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Data Management</a:t>
            </a:r>
            <a:endParaRPr lang="en-US" sz="20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67847" y="3595464"/>
            <a:ext cx="5816560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Offers tools for updating student information, adding new students, and deleting existing records.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96096" y="4694921"/>
            <a:ext cx="465058" cy="465058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340400" y="4772431"/>
            <a:ext cx="176451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3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67846" y="4694921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System Logs</a:t>
            </a:r>
            <a:endParaRPr lang="en-US" sz="20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67846" y="5141763"/>
            <a:ext cx="5816560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Displays a detailed log of all system activities, including student registration, login attempts, and data modifications.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218216" y="6472048"/>
            <a:ext cx="465058" cy="465058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55614" y="6549558"/>
            <a:ext cx="19014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4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889967" y="6472048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Reports</a:t>
            </a:r>
            <a:endParaRPr lang="en-US" sz="20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89967" y="6918890"/>
            <a:ext cx="5816560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b="1" dirty="0"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Generates customizable reports on student performance, enrollment trends, and other relevant data.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118E62-25A9-20BA-A78A-EC4F97309722}"/>
              </a:ext>
            </a:extLst>
          </p:cNvPr>
          <p:cNvSpPr/>
          <p:nvPr/>
        </p:nvSpPr>
        <p:spPr>
          <a:xfrm>
            <a:off x="7193913" y="6425"/>
            <a:ext cx="581558" cy="82296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lumOff val="50000"/>
                </a:schemeClr>
              </a:gs>
              <a:gs pos="91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2F49066E-7C7E-6EA2-0A66-1E9F0C19E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5472" y="0"/>
            <a:ext cx="6854930" cy="82295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142</TotalTime>
  <Words>1011</Words>
  <Application>Microsoft Office PowerPoint</Application>
  <PresentationFormat>Custom</PresentationFormat>
  <Paragraphs>166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Times New Roman</vt:lpstr>
      <vt:lpstr>Wingdings 3</vt:lpstr>
      <vt:lpstr>Century Gothic</vt:lpstr>
      <vt:lpstr>Arial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Ritesh Narayan Shah</cp:lastModifiedBy>
  <cp:revision>19</cp:revision>
  <dcterms:created xsi:type="dcterms:W3CDTF">2024-10-28T15:50:09Z</dcterms:created>
  <dcterms:modified xsi:type="dcterms:W3CDTF">2024-11-03T17:45:18Z</dcterms:modified>
</cp:coreProperties>
</file>